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5"/>
  </p:notesMasterIdLst>
  <p:sldIdLst>
    <p:sldId id="260" r:id="rId2"/>
    <p:sldId id="257" r:id="rId3"/>
    <p:sldId id="273" r:id="rId4"/>
    <p:sldId id="277" r:id="rId5"/>
    <p:sldId id="274" r:id="rId6"/>
    <p:sldId id="284" r:id="rId7"/>
    <p:sldId id="280" r:id="rId8"/>
    <p:sldId id="285" r:id="rId9"/>
    <p:sldId id="289" r:id="rId10"/>
    <p:sldId id="290" r:id="rId11"/>
    <p:sldId id="292" r:id="rId12"/>
    <p:sldId id="294" r:id="rId13"/>
    <p:sldId id="283" r:id="rId14"/>
    <p:sldId id="296" r:id="rId15"/>
    <p:sldId id="306" r:id="rId16"/>
    <p:sldId id="301" r:id="rId17"/>
    <p:sldId id="302" r:id="rId18"/>
    <p:sldId id="303" r:id="rId19"/>
    <p:sldId id="304" r:id="rId20"/>
    <p:sldId id="305" r:id="rId21"/>
    <p:sldId id="295" r:id="rId22"/>
    <p:sldId id="288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3796-80B3-40F5-95B4-0B9E4BBC0546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16F6-ECFE-44C1-AD8B-0DDAD2666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4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D961-8B80-4CCC-AC1D-D0098FF0F13B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6037-F83E-4596-A6F2-F0B2479D6F3F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2D1-BAAF-4F60-92C4-5CFF4DBC367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68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4097-FA3C-43A0-B265-7CCF1CF1D100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7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81B3-1EB6-4361-8592-E99C2E6B15B6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2C77-5189-4219-83C8-06356374C2E8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8F0A-5063-48D3-A6E3-30AE23B0A38F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2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6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341E-5B07-40FF-A745-0E93206FD9A6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1195-F5CE-46A3-B11C-95F65EE1997C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425C-4001-467F-AD0A-5CF6C2D31D77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A49-DAC0-401F-8F63-A2304E9C218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C6-22E3-49BA-99AE-0E659667FACC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51AF-98EA-47FB-81E9-0C5E55BFD044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6B42-0556-4E15-A4DB-E5E3C0289405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gp.unam.mx/courses/argentina201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ofuss.unam.mx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3.unam.mx/" TargetMode="External"/><Relationship Id="rId3" Type="http://schemas.openxmlformats.org/officeDocument/2006/relationships/hyperlink" Target="mailto:pitatgurrola@gmail.com" TargetMode="External"/><Relationship Id="rId7" Type="http://schemas.openxmlformats.org/officeDocument/2006/relationships/hyperlink" Target="http://www.enesmorelia.unam.mx/" TargetMode="External"/><Relationship Id="rId2" Type="http://schemas.openxmlformats.org/officeDocument/2006/relationships/hyperlink" Target="mailto:aghilardi@ciga.unam.m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nase.unam.mx/" TargetMode="External"/><Relationship Id="rId5" Type="http://schemas.openxmlformats.org/officeDocument/2006/relationships/hyperlink" Target="https://www.unam.mx/" TargetMode="External"/><Relationship Id="rId4" Type="http://schemas.openxmlformats.org/officeDocument/2006/relationships/hyperlink" Target="http://www.ciga.unam.mx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ramirez@conabio.gob.mx" TargetMode="External"/><Relationship Id="rId2" Type="http://schemas.openxmlformats.org/officeDocument/2006/relationships/hyperlink" Target="mailto:uolivares@enesmorelia.unam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crangelheras@gmail.com" TargetMode="External"/><Relationship Id="rId4" Type="http://schemas.openxmlformats.org/officeDocument/2006/relationships/hyperlink" Target="mailto:rjtauro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gp.unam.mx/courses/argentina2018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probiomasa.gob.ar/sitio/es/noticia.php?id=16122113262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0E4C5-4C26-48EA-89B4-38E6F9C19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Presentación de los participantes y organización del curso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AAB0AA-D15F-486F-8354-CE47CC778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Adrián </a:t>
            </a:r>
            <a:r>
              <a:rPr lang="es-MX" dirty="0" err="1"/>
              <a:t>Ghilardi</a:t>
            </a:r>
            <a:r>
              <a:rPr lang="es-MX" dirty="0"/>
              <a:t>, Ulises Olivares, Diana Ramírez, Raúl Tauro, Roberto Rangel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089402-C3EA-42C0-BF31-5BF051CD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D5C5-CF72-4BCE-8D74-F1A28A33CF44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B8FF74-612C-4AF8-9B86-8A8FBB08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DF718A-E356-4C8B-8462-BF15B917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F29B5-0EF1-4106-A0F4-ADEB80FE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06" y="196347"/>
            <a:ext cx="3337251" cy="967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D72E5D-DF66-461B-8E78-2593F55F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02" y="199151"/>
            <a:ext cx="2743218" cy="9675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469513-B220-45C9-A4B3-DC08863DD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934" y="199151"/>
            <a:ext cx="3644128" cy="96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57C83-99FA-45EF-B1F6-3ADB1EE0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Antecedentes: Encuentro Nacional de Bioenergía 2015</a:t>
            </a:r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4CB5D6-237D-481B-8E08-6C3E9856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A49-DAC0-401F-8F63-A2304E9C218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949A84-32C5-4272-B40F-635F41FA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EBC3C3-AF4E-4FA6-ABC8-1A62358D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588701-4A99-487A-BADF-8131ED50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56" y="1799835"/>
            <a:ext cx="8911687" cy="50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57C83-99FA-45EF-B1F6-3ADB1EE0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Antecedentes: Encuentro Nacional de Bioenergía 2015</a:t>
            </a:r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4CB5D6-237D-481B-8E08-6C3E9856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A49-DAC0-401F-8F63-A2304E9C218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949A84-32C5-4272-B40F-635F41FA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EBC3C3-AF4E-4FA6-ABC8-1A62358D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62F8B6-9CDC-4754-9497-43C73C0C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2851042"/>
            <a:ext cx="5775487" cy="3247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56AA85-8829-4961-82C4-7255C736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40" y="2852796"/>
            <a:ext cx="5775487" cy="3245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Promoción de la energía derivada de biomasa">
            <a:extLst>
              <a:ext uri="{FF2B5EF4-FFF2-40B4-BE49-F238E27FC236}">
                <a16:creationId xmlns:a16="http://schemas.microsoft.com/office/drawing/2014/main" id="{9A9E66EA-A317-493A-B586-56547859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1" y="1264555"/>
            <a:ext cx="3104074" cy="10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2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57C83-99FA-45EF-B1F6-3ADB1EE0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Antecedentes: Encuentro Nacional de Bioenergía 2015</a:t>
            </a:r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4CB5D6-237D-481B-8E08-6C3E9856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A49-DAC0-401F-8F63-A2304E9C218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949A84-32C5-4272-B40F-635F41FA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EBC3C3-AF4E-4FA6-ABC8-1A62358D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2" descr="Promoción de la energía derivada de biomasa">
            <a:extLst>
              <a:ext uri="{FF2B5EF4-FFF2-40B4-BE49-F238E27FC236}">
                <a16:creationId xmlns:a16="http://schemas.microsoft.com/office/drawing/2014/main" id="{9A9E66EA-A317-493A-B586-56547859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1" y="1264555"/>
            <a:ext cx="3104074" cy="10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6E8823-DE61-4AB3-86D8-9BB7CC8B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2" y="2851042"/>
            <a:ext cx="5775487" cy="3247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7264BF-53B9-4570-B1B4-6F546F56A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40" y="2851042"/>
            <a:ext cx="5775487" cy="3245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25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C28D2-1F22-46FE-BB42-5650FE36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Objetivos Generales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A1024-7BBA-4FE9-81AD-81956639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Tanto en 2014 como en 2018, el concepto esencial de nuestros cursos </a:t>
            </a:r>
            <a:r>
              <a:rPr lang="es-MX" b="1" dirty="0"/>
              <a:t>“dejar capacidades instaladas”</a:t>
            </a:r>
            <a:r>
              <a:rPr lang="es-MX" dirty="0"/>
              <a:t>.</a:t>
            </a:r>
          </a:p>
          <a:p>
            <a:r>
              <a:rPr lang="es-MX" dirty="0"/>
              <a:t>Apropiarse del </a:t>
            </a:r>
            <a:r>
              <a:rPr lang="es-MX" dirty="0">
                <a:solidFill>
                  <a:srgbClr val="FF0000"/>
                </a:solidFill>
              </a:rPr>
              <a:t>Sistema Estadístico y Geográfico del proyecto PROBIOMASA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s-MX" dirty="0"/>
              <a:t>Que los usuarios finales aprendan a realizar consultas y exportar los resultados en diferentes formatos, y </a:t>
            </a:r>
          </a:p>
          <a:p>
            <a:pPr lvl="1"/>
            <a:r>
              <a:rPr lang="es-MX" dirty="0"/>
              <a:t>Que personal técnico de las diversas dependencias interesadas puedan modificar la plataforma utilizando una interfaz amigable diseñada a tal fin.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CF7AD-2875-42DB-8C49-CB632AAB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4214B-C492-4318-B4A7-26E1D227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C7B25-9222-4CCB-9F46-09115BDA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5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A7BC1-E696-44B4-B51D-659B65D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particulares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79765-3E5A-4260-A997-F81E08B4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Construir un sistema estadístico y geográfico para el despliegue y consulta de información espacial sobre bioenergía para Argentina, el cual incluya una interfase para encontrar la ubicación óptima de una planta de generación de energía a partir de biomasa sólida.</a:t>
            </a:r>
          </a:p>
          <a:p>
            <a:r>
              <a:rPr lang="es-MX" dirty="0"/>
              <a:t>Dejar capacidades instaladas en el manejo del sistema estadístico y geográfico mediante una interfase de administración para que técnicos especializados sin necesariamente conocimientos de programación, puedan manipular la información del servidor de mapas.</a:t>
            </a:r>
          </a:p>
          <a:p>
            <a:endParaRPr lang="es-MX" dirty="0"/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45AD9-2468-4311-8BBF-D69CC8A5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67BA5-47DD-42D4-A8FF-41132AD3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8967D-B5BB-4110-9D29-2B700A8D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3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CE85D-F85B-4300-8563-4FB7FD52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Cronograma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50D062-1E74-4ADA-84CB-24468076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Trataremos de apegarnos en lo posible al cronograma, sin embargo, por la modalidad del curso que incluye una buena parte de ejercicios prácticos será necesario adaptarse a la dinámica del grupo a fin de que todos saquen el mayor provecho de los contenidos y de las herramientas de análisis espacial.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46598-8F6B-4FEC-BABF-F5796ADB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764CF-1FDC-48F4-BB6E-ED92D51B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DB546-4933-4D74-861C-0CCC7639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5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6740D2-0DC0-4167-9C66-EDF30B14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89FE86-D7CE-44AE-85FA-4F12E90D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8BCAC6-2D33-4DBB-B7C0-0B766ED0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07E4D4-C0FF-473A-A294-7B9775AE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3415812"/>
            <a:ext cx="6038850" cy="27146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CBA975-4FEC-4275-B9F5-3D21869F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6" y="644037"/>
            <a:ext cx="6048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E0B154-0562-4006-A8AB-5E1413A5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39086A-6C17-49FA-9A39-7B8E5EAD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F7FE4E-F585-400A-990A-828D8C77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C18E2C-6515-45E9-934F-0B26F94AA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452437"/>
            <a:ext cx="60388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9B96F0-49C3-467C-A156-D1E847D3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F6C6A-E294-4512-8520-A8E0A0F2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9A4465-E943-446A-810C-C3642434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54F09D-1EB6-49EB-B3E0-148D14A5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0"/>
            <a:ext cx="6019800" cy="3676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3C22EA-82BC-4CB4-B952-93A8DB86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0"/>
            <a:ext cx="60102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BE4B58-2BFB-4887-B206-C2530273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CD6972-3B2E-45A7-9024-9964AA54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4C34E6-B9B5-4487-A1B1-EE1F8F19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16EC8A-5CCC-416D-9644-C1D19C73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7" y="0"/>
            <a:ext cx="5252586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A57E5A7-29E6-4584-A6A2-3DD2A361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115520"/>
            <a:ext cx="60007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7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BBC-471C-4347-83C5-0C58EB14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hlinkClick r:id="rId2"/>
              </a:rPr>
              <a:t>http://www.wegp.unam.mx/courses/argentina2018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7F35-613E-4FE3-8310-978A18AE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Curso-taller organizado por el Proyecto PROBIOMASA. </a:t>
            </a:r>
          </a:p>
          <a:p>
            <a:r>
              <a:rPr lang="es-MX" dirty="0"/>
              <a:t>Horario: Lunes a viernes de 9:00 a 18:00 con una hora de receso</a:t>
            </a:r>
          </a:p>
          <a:p>
            <a:r>
              <a:rPr lang="es-MX" dirty="0"/>
              <a:t>Carga horaria neta: 40hrs</a:t>
            </a:r>
          </a:p>
          <a:p>
            <a:r>
              <a:rPr lang="es-MX" dirty="0"/>
              <a:t>Clases teórico – prácticas: 15% Teórico – 85% práctica</a:t>
            </a:r>
          </a:p>
          <a:p>
            <a:r>
              <a:rPr lang="es-MX" dirty="0"/>
              <a:t>Cupo: 30 personas</a:t>
            </a:r>
          </a:p>
          <a:p>
            <a:r>
              <a:rPr lang="es-MX" dirty="0"/>
              <a:t>Seguimiento: 19 de Marzo al 19 de Septiembre de 2018 (6 meses desde el primer día de curso)</a:t>
            </a:r>
          </a:p>
          <a:p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606D-E212-4378-BD08-2914CEAC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3E1D-8453-49FD-A97A-67B815F9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66DE-6DAA-485C-93AD-37C25490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4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5E9733-AF2E-4CDC-9185-070B7E71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B8AB8C-86AF-4BEE-88DF-31D92279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F51DC7-5374-46C1-9003-EC9657E7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D9A321-6D40-4F07-90A2-56AA6536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14" y="0"/>
            <a:ext cx="5816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0AAFA-883E-434C-B39A-F2C69ADF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Equipo de apoyo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3E271-F1AA-4D96-8522-B2226920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521" y="1454884"/>
            <a:ext cx="3992732" cy="576262"/>
          </a:xfrm>
        </p:spPr>
        <p:txBody>
          <a:bodyPr/>
          <a:lstStyle/>
          <a:p>
            <a:pPr algn="ctr"/>
            <a:r>
              <a:rPr lang="es-MX" dirty="0"/>
              <a:t>Profesores del curso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2AAB5-C90F-4456-B017-64F08743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8101" y="174437"/>
            <a:ext cx="4486274" cy="11876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Lab UNAM </a:t>
            </a:r>
            <a:r>
              <a:rPr lang="en-US" dirty="0">
                <a:hlinkClick r:id="rId2"/>
              </a:rPr>
              <a:t>www.mofuss.unam.mx</a:t>
            </a:r>
            <a:endParaRPr lang="en-US" dirty="0"/>
          </a:p>
          <a:p>
            <a:r>
              <a:rPr lang="en-US" i="1" dirty="0"/>
              <a:t>Modeling Woodfuel Environmental Impacts within Dynamic Landscapes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ACFA67-2453-4D39-ADEF-EA18269B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425C-4001-467F-AD0A-5CF6C2D31D77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5ECEE6-B1A5-42C8-BF65-A86DAAE2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67C651-DFC7-40B8-ADD3-61AC7645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50927A3-608A-407C-9B43-8D80012AA8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04196" y="1362074"/>
            <a:ext cx="4020297" cy="53911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212194-EFBE-4023-B8B8-FE1586BC6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6" y="2040441"/>
            <a:ext cx="3418139" cy="42885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52B2E82-E047-4F05-BA66-86D876C28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887" y="2048861"/>
            <a:ext cx="3518414" cy="42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9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AB635-11C9-442C-91DA-E8E7E26E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Información de contacto (I)</a:t>
            </a:r>
            <a:br>
              <a:rPr lang="es-MX" dirty="0"/>
            </a:br>
            <a:r>
              <a:rPr lang="es-MX" sz="1400" dirty="0"/>
              <a:t>Para mas detalles ver el programa del curso</a:t>
            </a:r>
            <a:endParaRPr lang="en-US" sz="1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6C70F-41C8-4569-B6F7-9B4E7DA0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Adrián </a:t>
            </a:r>
            <a:r>
              <a:rPr lang="es-MX" b="1" dirty="0" err="1"/>
              <a:t>Ghilardi</a:t>
            </a:r>
            <a:r>
              <a:rPr lang="es-MX" b="1" dirty="0"/>
              <a:t> </a:t>
            </a:r>
            <a:endParaRPr lang="es-MX" u="sng" dirty="0"/>
          </a:p>
          <a:p>
            <a:pPr lvl="1"/>
            <a:r>
              <a:rPr lang="es-MX" dirty="0"/>
              <a:t>Correo-e: </a:t>
            </a:r>
            <a:r>
              <a:rPr lang="es-MX" dirty="0">
                <a:hlinkClick r:id="rId2"/>
              </a:rPr>
              <a:t>aghilardi@ciga.unam.mx</a:t>
            </a:r>
            <a:r>
              <a:rPr lang="es-MX" dirty="0"/>
              <a:t> (o con Guadalupe Torres Gurrola </a:t>
            </a:r>
            <a:r>
              <a:rPr lang="es-MX" dirty="0">
                <a:hlinkClick r:id="rId3"/>
              </a:rPr>
              <a:t>pitatgurrola@gmail.com</a:t>
            </a:r>
            <a:r>
              <a:rPr lang="es-MX" dirty="0"/>
              <a:t> en caso de urgencia).</a:t>
            </a:r>
          </a:p>
          <a:p>
            <a:pPr lvl="1"/>
            <a:r>
              <a:rPr lang="es-MX" dirty="0"/>
              <a:t>Skype:  </a:t>
            </a:r>
            <a:r>
              <a:rPr lang="es-MX" dirty="0" err="1"/>
              <a:t>adrian.ghilardi</a:t>
            </a:r>
            <a:endParaRPr lang="en-US" dirty="0"/>
          </a:p>
          <a:p>
            <a:r>
              <a:rPr lang="es-MX" b="1" dirty="0"/>
              <a:t>CIGA</a:t>
            </a:r>
            <a:r>
              <a:rPr lang="es-MX" dirty="0"/>
              <a:t>: Centro de Investigaciones en Geografía Ambiental (</a:t>
            </a:r>
            <a:r>
              <a:rPr lang="es-MX" u="sng" dirty="0">
                <a:hlinkClick r:id="rId4"/>
              </a:rPr>
              <a:t>CIGA</a:t>
            </a:r>
            <a:r>
              <a:rPr lang="es-MX" dirty="0"/>
              <a:t>), Universidad Nacional Autónoma de México (</a:t>
            </a:r>
            <a:r>
              <a:rPr lang="es-MX" u="sng" dirty="0">
                <a:hlinkClick r:id="rId5"/>
              </a:rPr>
              <a:t>UNAM</a:t>
            </a:r>
            <a:r>
              <a:rPr lang="es-MX" dirty="0"/>
              <a:t>). Antigua Carretera a Pátzcuaro No. 8701. Col. Ex-Hacienda de San José de La Huerta. C.P. 58190 Morelia, Michoacán, MÉXICO. Tel. +52 443 322-38-54 Fax: +52 443 322-38-80.</a:t>
            </a:r>
            <a:endParaRPr lang="en-US" dirty="0"/>
          </a:p>
          <a:p>
            <a:r>
              <a:rPr lang="es-MX" b="1" dirty="0"/>
              <a:t>ENES</a:t>
            </a:r>
            <a:r>
              <a:rPr lang="es-MX" dirty="0"/>
              <a:t>: Laboratorio Nacional de Análisis y Síntesis Ecológica (</a:t>
            </a:r>
            <a:r>
              <a:rPr lang="es-MX" u="sng" dirty="0">
                <a:hlinkClick r:id="rId6"/>
              </a:rPr>
              <a:t>LANASE</a:t>
            </a:r>
            <a:r>
              <a:rPr lang="es-MX" dirty="0"/>
              <a:t>), Escuela Nacional de Estudios Superiores (</a:t>
            </a:r>
            <a:r>
              <a:rPr lang="es-MX" u="sng" dirty="0">
                <a:hlinkClick r:id="rId7"/>
              </a:rPr>
              <a:t>ENES, Morelia</a:t>
            </a:r>
            <a:r>
              <a:rPr lang="es-MX" dirty="0"/>
              <a:t>), UNAM. Antigua Carretera a Pátzcuaro No. 8701. Col. Ex-Hacienda de San José de La Huerta. C.P. 58190 Morelia, Michoacán, MÉXICO. Tel. +52 (443) 689 3500 Ext. 80607.</a:t>
            </a:r>
            <a:endParaRPr lang="en-US" dirty="0"/>
          </a:p>
          <a:p>
            <a:r>
              <a:rPr lang="es-MX" b="1" dirty="0"/>
              <a:t>C3</a:t>
            </a:r>
            <a:r>
              <a:rPr lang="es-MX" dirty="0"/>
              <a:t>: Centro de Ciencias de la Complejidad (</a:t>
            </a:r>
            <a:r>
              <a:rPr lang="es-MX" u="sng" dirty="0">
                <a:hlinkClick r:id="rId8"/>
              </a:rPr>
              <a:t>C3</a:t>
            </a:r>
            <a:r>
              <a:rPr lang="es-MX" dirty="0"/>
              <a:t>), UNAM. Circuito Centro Cultural S/N, (frente a Universum), Cd. Universitaria, Delegación Coyoacán. C.P. 04510 Ciudad de México, MÉXICO. Tel. +52 (55) 5622 6730 Ext. 1036.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3CB150-89FD-4B8F-9015-AAE1B42A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DDBF33-C043-4AA0-960D-26FDD05B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806BDB-B799-4F5A-9862-506064FF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2119B-EA02-431C-940F-3F7D1C9A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Información de contacto (II)</a:t>
            </a:r>
            <a:br>
              <a:rPr lang="es-MX" dirty="0"/>
            </a:br>
            <a:r>
              <a:rPr lang="es-MX" sz="1400" dirty="0"/>
              <a:t>Para mas detalles ver el programa del curso</a:t>
            </a:r>
            <a:endParaRPr lang="en-US" sz="1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15EF7-2454-4653-BA8E-9636C032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b="1" dirty="0"/>
              <a:t>DR. ULISES OLIVARES: </a:t>
            </a:r>
            <a:r>
              <a:rPr lang="es-MX" dirty="0"/>
              <a:t>PROGRAMADOR ESPECIALISTA EN PARALELIZACIÓN Y OPTIMIZACIÓN DE PROCESOS.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Correo-e: </a:t>
            </a:r>
            <a:r>
              <a:rPr lang="es-MX" dirty="0">
                <a:hlinkClick r:id="rId2"/>
              </a:rPr>
              <a:t>uolivares@enesmorelia.unam.mx</a:t>
            </a:r>
            <a:endParaRPr lang="es-MX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Skype: ulises.122987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b="1" dirty="0"/>
              <a:t>MSC. DIANA RAMÍREZ: </a:t>
            </a:r>
            <a:r>
              <a:rPr lang="es-MX" dirty="0"/>
              <a:t>ANÁLISIS Y MODELADO ESPACIAL, OPTIMIZACIÓN DE FUNCIONES DE LOCALIZACIÓN.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Correo-e: </a:t>
            </a:r>
            <a:r>
              <a:rPr lang="es-MX" dirty="0">
                <a:hlinkClick r:id="rId3"/>
              </a:rPr>
              <a:t>diana.ramirez@conabio.gob</a:t>
            </a:r>
            <a:r>
              <a:rPr lang="es-MX">
                <a:hlinkClick r:id="rId3"/>
              </a:rPr>
              <a:t>.mx</a:t>
            </a:r>
            <a:endParaRPr lang="es-MX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/>
              <a:t>Skype</a:t>
            </a:r>
            <a:r>
              <a:rPr lang="es-MX" dirty="0"/>
              <a:t>: </a:t>
            </a:r>
            <a:r>
              <a:rPr lang="es-MX" dirty="0" err="1"/>
              <a:t>dianvlla</a:t>
            </a:r>
            <a:endParaRPr lang="es-MX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b="1" dirty="0"/>
              <a:t>MI. RAÚL TAURO: </a:t>
            </a:r>
            <a:r>
              <a:rPr lang="es-MX" dirty="0"/>
              <a:t>PRODUCCIÓN DE PELLETS BIOCOMBUSTIBLES CON RESIDUOS AGRÍCOLAS Y FORESTALES, APLICACIÓN Y OPORTUNIDADES DE USO SUSTENTABLE DE BIOCOMBUSTIBLES SÓLIDOS, CARACTERIZACIÓN DE BIOMASA, OPTIMIZACIÓN DE CADENAS LOGÍSTICAS.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Correo-e: </a:t>
            </a:r>
            <a:r>
              <a:rPr lang="es-MX" dirty="0">
                <a:hlinkClick r:id="rId4"/>
              </a:rPr>
              <a:t>rjtauro@gmail.com</a:t>
            </a:r>
            <a:endParaRPr lang="es-MX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Skype: </a:t>
            </a:r>
            <a:r>
              <a:rPr lang="es-MX" dirty="0" err="1"/>
              <a:t>raul.tauro</a:t>
            </a:r>
            <a:endParaRPr lang="es-MX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b="1" dirty="0"/>
              <a:t>MSC. ROBERTO RANGEL HERAS: </a:t>
            </a:r>
            <a:r>
              <a:rPr lang="es-MX" dirty="0"/>
              <a:t>PROGRAMADOR ESPECIALISTA EN PROCESAMIENTO DIGITAL DE IMÁGENES Y ROBÓTICA MÓVIL.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Correo-e: </a:t>
            </a:r>
            <a:r>
              <a:rPr lang="es-MX" dirty="0">
                <a:hlinkClick r:id="rId5"/>
              </a:rPr>
              <a:t>mcrangelheras@gmail.com</a:t>
            </a:r>
            <a:endParaRPr lang="es-MX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Skype: live:a8ae889254609c7f (+5214431076429)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6731B8-75BB-4496-A872-063755A6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355CBE-A553-4BC5-BA78-54665F55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A48EC-93AE-48A3-AB30-F72DE844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E5132-ABB1-456A-B1A7-C78C593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1E1A2-5746-4E48-9A1C-C597D0E2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el año </a:t>
            </a:r>
            <a:r>
              <a:rPr lang="es-MX" dirty="0">
                <a:solidFill>
                  <a:srgbClr val="FF0000"/>
                </a:solidFill>
              </a:rPr>
              <a:t>2009</a:t>
            </a:r>
            <a:r>
              <a:rPr lang="es-MX" dirty="0"/>
              <a:t> se llevó a cabo un estudio sobre el balance de energía derivada de biomasa en Argentina, con cobertura nacional (</a:t>
            </a:r>
            <a:r>
              <a:rPr lang="es-MX" dirty="0" err="1"/>
              <a:t>Drigo</a:t>
            </a:r>
            <a:r>
              <a:rPr lang="es-MX" dirty="0"/>
              <a:t> et al. 2009).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DE826-01B8-42BC-AB0A-1C3C2093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BFDBD-52D8-4F93-86D6-6C12E9B3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80296-4A32-47D5-9EFB-38ADCDA5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CF82E2-3060-425E-ADBC-2C1F76C4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849" y="2760180"/>
            <a:ext cx="2368723" cy="32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E5132-ABB1-456A-B1A7-C78C593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1E1A2-5746-4E48-9A1C-C597D0E2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formato de dicho estudio no permite replicarlo fácilmente en situaciones particulares, utilizando otras capas de información. </a:t>
            </a:r>
          </a:p>
          <a:p>
            <a:pPr lvl="1"/>
            <a:r>
              <a:rPr lang="es-MX" dirty="0"/>
              <a:t>i.e. había que repetir los pasos uno a uno y de manera manual en ArcGIS.</a:t>
            </a:r>
          </a:p>
          <a:p>
            <a:r>
              <a:rPr lang="es-MX" dirty="0"/>
              <a:t>Por esta razón, en el año </a:t>
            </a:r>
            <a:r>
              <a:rPr lang="es-MX" dirty="0">
                <a:solidFill>
                  <a:srgbClr val="FF0000"/>
                </a:solidFill>
              </a:rPr>
              <a:t>2014</a:t>
            </a:r>
            <a:r>
              <a:rPr lang="es-MX" dirty="0"/>
              <a:t> se propuso capacitar a funcionarios del Componente Fortalecimiento Institucional de PROBIOMASA, de las Instituciones que integran el Comité de Dirección General y de las Unidades Provinciales de Ejecución, en la </a:t>
            </a:r>
            <a:r>
              <a:rPr lang="es-MX" dirty="0">
                <a:solidFill>
                  <a:srgbClr val="FF0000"/>
                </a:solidFill>
              </a:rPr>
              <a:t>construcción de modelos de simulación por computadora sobre plataformas gratuitas que permitan adaptar los análisis de oferta/demanda a las condiciones particulares de cada provincia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DE826-01B8-42BC-AB0A-1C3C2093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BFDBD-52D8-4F93-86D6-6C12E9B3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80296-4A32-47D5-9EFB-38ADCDA5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4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E4FBD8-9AFF-4A53-8C2E-01F4F04C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331-2D46-4CB6-9BD6-CECF8161AFC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9C78F8-3EB8-4AE7-8302-757A39AF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57D2BF-3C65-4EF2-B59F-4713B76A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D1511-9398-466A-8B3A-F6B6F6C3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00" y="34504"/>
            <a:ext cx="6505575" cy="3648075"/>
          </a:xfrm>
          <a:prstGeom prst="rect">
            <a:avLst/>
          </a:prstGeom>
        </p:spPr>
      </p:pic>
      <p:pic>
        <p:nvPicPr>
          <p:cNvPr id="6" name="Picture 2" descr="Promoción de la energía derivada de biomasa">
            <a:extLst>
              <a:ext uri="{FF2B5EF4-FFF2-40B4-BE49-F238E27FC236}">
                <a16:creationId xmlns:a16="http://schemas.microsoft.com/office/drawing/2014/main" id="{4F24DB5F-8E58-4A1F-BBFB-0753A47F39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00" y="3682579"/>
            <a:ext cx="9066799" cy="3148194"/>
          </a:xfrm>
          <a:prstGeom prst="rect">
            <a:avLst/>
          </a:prstGeom>
          <a:noFill/>
          <a:ex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942B1E-88C2-4BD1-97FB-A35EAAABC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368" y="34504"/>
            <a:ext cx="2302031" cy="36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08029-03DD-434C-83BF-E1EB5485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Antecedentes: evaluación del curso*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3D355-A8C9-45A4-947E-32637219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Evaluación curso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240BD-C40D-41C5-8943-2DAFA98C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DEEDC-6E62-4D25-8547-D06A7728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589FD-C128-486A-AE63-3F3944E3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627DD4-54C8-42A3-975D-D3E6282D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88" y="1190625"/>
            <a:ext cx="4460180" cy="26808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48473D-1BCA-4928-AA8F-C538C90A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895" y="1190625"/>
            <a:ext cx="4460180" cy="26808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DA299A-476C-4187-8C81-EDA4E9F2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419" y="3943566"/>
            <a:ext cx="4454249" cy="26808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145D2F-AE9B-4657-A694-108CDD93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26" y="3916214"/>
            <a:ext cx="4454249" cy="26808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5C180D-D45F-461A-A52F-D4CB12E55C6F}"/>
              </a:ext>
            </a:extLst>
          </p:cNvPr>
          <p:cNvSpPr txBox="1"/>
          <p:nvPr/>
        </p:nvSpPr>
        <p:spPr>
          <a:xfrm>
            <a:off x="5181748" y="6525948"/>
            <a:ext cx="70102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dirty="0"/>
              <a:t>(*) La evaluación completa puede ser consultada en la página del curso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995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8A112-31C2-4E02-AD8F-96632A08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Antecedentes:</a:t>
            </a:r>
            <a:br>
              <a:rPr lang="es-MX" dirty="0"/>
            </a:br>
            <a:r>
              <a:rPr lang="es-MX" dirty="0"/>
              <a:t>“</a:t>
            </a:r>
            <a:r>
              <a:rPr lang="es-MX" dirty="0" err="1"/>
              <a:t>WISDOMs</a:t>
            </a:r>
            <a:r>
              <a:rPr lang="es-MX" dirty="0"/>
              <a:t>” provinciales</a:t>
            </a:r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CFEF57-54DF-4E01-9851-5F8F842B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A49-DAC0-401F-8F63-A2304E9C218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B306CF-FC84-4B05-8C30-D46D68AF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9626AE-84CF-4B18-B446-7065BC8D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94F576-5770-49AA-847D-5A090A05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9" y="2346386"/>
            <a:ext cx="2248440" cy="26454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5BE5EB-7F06-400D-A235-7B62576D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79" y="2346386"/>
            <a:ext cx="2262846" cy="26521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995C4E-AD1C-4CDF-827B-E877D0A2F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085" y="2339707"/>
            <a:ext cx="2298007" cy="26521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99E01F-0AB8-42F2-AAE0-30F64551A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683" y="2339706"/>
            <a:ext cx="2386902" cy="26521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0E2102-B726-4E07-BF79-3AC6119B6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176" y="2339706"/>
            <a:ext cx="1979430" cy="26521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8D2D26-ABD9-4ACA-8298-E2ADBEEE2917}"/>
              </a:ext>
            </a:extLst>
          </p:cNvPr>
          <p:cNvSpPr txBox="1"/>
          <p:nvPr/>
        </p:nvSpPr>
        <p:spPr>
          <a:xfrm>
            <a:off x="832319" y="204778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Córdoba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7F1A25-F6CD-46D3-B794-B4CF1C97D7A3}"/>
              </a:ext>
            </a:extLst>
          </p:cNvPr>
          <p:cNvSpPr txBox="1"/>
          <p:nvPr/>
        </p:nvSpPr>
        <p:spPr>
          <a:xfrm>
            <a:off x="3294462" y="204778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Mendoza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77C94A-07DC-40B1-80CA-8E6CE28396F9}"/>
              </a:ext>
            </a:extLst>
          </p:cNvPr>
          <p:cNvSpPr txBox="1"/>
          <p:nvPr/>
        </p:nvSpPr>
        <p:spPr>
          <a:xfrm>
            <a:off x="5643454" y="202649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La Pampa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1F1867-9921-4630-ACAA-E037D591B6D4}"/>
              </a:ext>
            </a:extLst>
          </p:cNvPr>
          <p:cNvSpPr txBox="1"/>
          <p:nvPr/>
        </p:nvSpPr>
        <p:spPr>
          <a:xfrm>
            <a:off x="8356328" y="203494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Salta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0056F7-1726-45E0-9130-AF3A5C9A9D61}"/>
              </a:ext>
            </a:extLst>
          </p:cNvPr>
          <p:cNvSpPr txBox="1"/>
          <p:nvPr/>
        </p:nvSpPr>
        <p:spPr>
          <a:xfrm>
            <a:off x="10432780" y="204110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Tucumán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E804A8-2F8D-4D5C-AC5A-67AFBF555EA3}"/>
              </a:ext>
            </a:extLst>
          </p:cNvPr>
          <p:cNvSpPr txBox="1">
            <a:spLocks/>
          </p:cNvSpPr>
          <p:nvPr/>
        </p:nvSpPr>
        <p:spPr>
          <a:xfrm>
            <a:off x="202780" y="5248911"/>
            <a:ext cx="11786440" cy="880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dirty="0">
                <a:hlinkClick r:id="rId7"/>
              </a:rPr>
              <a:t>http://www.probiomasa.gob.ar/sitio/es/noticia.php?id=161221132622</a:t>
            </a:r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394306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9DA1CB9-8FDF-479F-AABF-B4E079E81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45"/>
          <a:stretch/>
        </p:blipFill>
        <p:spPr>
          <a:xfrm>
            <a:off x="3848870" y="5273576"/>
            <a:ext cx="4863074" cy="1462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242C71-1061-4257-9FD8-5052F76C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88"/>
          <a:stretch/>
        </p:blipFill>
        <p:spPr>
          <a:xfrm>
            <a:off x="6304756" y="1904999"/>
            <a:ext cx="5777530" cy="1933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D27F91-BF99-4E76-84DF-15B14DFD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Antecedentes: Desarrollo de modelos espacio-temporales 2014 -&gt; 2018 (I)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0C4F6-FCEB-4AEC-A258-AB7D33D9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F757C-A3D7-468F-A9B8-36B595BF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17521-2DED-437E-A2CF-AE6D537C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99F57B-666C-497B-85B6-3C5CDD386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68" y="4538667"/>
            <a:ext cx="3438242" cy="2197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09DB16-9C7C-48A4-A6A8-4F2CCBC3F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68" y="1905000"/>
            <a:ext cx="5894129" cy="219722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47448A-98C7-4558-8E46-821089A0A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757" y="3947355"/>
            <a:ext cx="5777530" cy="1988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35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61B2901-BE7D-4722-8850-AA672DC2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86" y="4913849"/>
            <a:ext cx="3558537" cy="1827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D27F91-BF99-4E76-84DF-15B14DFD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Antecedentes: Desarrollo de modelos espacio-temporales 2014 -&gt; 2018 (II)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0C4F6-FCEB-4AEC-A258-AB7D33D9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B5E-4C97-45D8-9FE1-1B728A989B2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F757C-A3D7-468F-A9B8-36B595BF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17521-2DED-437E-A2CF-AE6D537C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39446-96B7-45BA-A224-74450E8D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11" y="4913849"/>
            <a:ext cx="3616439" cy="1833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CF0E8CE-9B4D-4271-8B31-2EA00A5AC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76" y="1756631"/>
            <a:ext cx="7308647" cy="304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58825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Bioenergy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Bioenergy" id="{30813F2A-DB9D-4A43-B213-CD851CAE18FA}" vid="{42E1AF49-67B4-4092-87A8-B37D0B7AC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Theme_Bioenergy</Template>
  <TotalTime>689</TotalTime>
  <Words>1284</Words>
  <Application>Microsoft Office PowerPoint</Application>
  <PresentationFormat>Panorámica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Theme_Bioenergy</vt:lpstr>
      <vt:lpstr>Presentación de los participantes y organización del curso</vt:lpstr>
      <vt:lpstr>http://www.wegp.unam.mx/courses/argentina2018 </vt:lpstr>
      <vt:lpstr>Antecedentes</vt:lpstr>
      <vt:lpstr>Antecedentes</vt:lpstr>
      <vt:lpstr>Presentación de PowerPoint</vt:lpstr>
      <vt:lpstr>Antecedentes: evaluación del curso*</vt:lpstr>
      <vt:lpstr>Antecedentes: “WISDOMs” provinciales</vt:lpstr>
      <vt:lpstr>Antecedentes: Desarrollo de modelos espacio-temporales 2014 -&gt; 2018 (I)</vt:lpstr>
      <vt:lpstr>Antecedentes: Desarrollo de modelos espacio-temporales 2014 -&gt; 2018 (II)</vt:lpstr>
      <vt:lpstr>Antecedentes: Encuentro Nacional de Bioenergía 2015</vt:lpstr>
      <vt:lpstr>Antecedentes: Encuentro Nacional de Bioenergía 2015</vt:lpstr>
      <vt:lpstr>Antecedentes: Encuentro Nacional de Bioenergía 2015</vt:lpstr>
      <vt:lpstr>Objetivos Generales</vt:lpstr>
      <vt:lpstr>Objetivos particulares</vt:lpstr>
      <vt:lpstr>Cronograma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Equipo de apoyo</vt:lpstr>
      <vt:lpstr>Información de contacto (I) Para mas detalles ver el programa del curso</vt:lpstr>
      <vt:lpstr>Información de contacto (II) Para mas detalles ver el programa del curso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GHILARDI</dc:creator>
  <cp:lastModifiedBy>ADRIAN GHILARDI</cp:lastModifiedBy>
  <cp:revision>59</cp:revision>
  <dcterms:created xsi:type="dcterms:W3CDTF">2018-03-06T17:27:22Z</dcterms:created>
  <dcterms:modified xsi:type="dcterms:W3CDTF">2018-03-15T17:15:32Z</dcterms:modified>
</cp:coreProperties>
</file>